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3" r:id="rId8"/>
    <p:sldId id="269" r:id="rId9"/>
    <p:sldId id="270" r:id="rId10"/>
    <p:sldId id="276" r:id="rId11"/>
    <p:sldId id="271" r:id="rId12"/>
    <p:sldId id="272" r:id="rId13"/>
    <p:sldId id="275" r:id="rId14"/>
    <p:sldId id="277" r:id="rId15"/>
    <p:sldId id="278" r:id="rId16"/>
    <p:sldId id="274" r:id="rId1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3" d="100"/>
          <a:sy n="93" d="100"/>
        </p:scale>
        <p:origin x="444" y="90"/>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914327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directory.generalassemb.l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flickr.com/photos/michaelhooper/7876600000/" TargetMode="External"/><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flickr.com/photos/davefayram/3803310706"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rPr dirty="0"/>
              <a:t>DATA SCIENCE</a:t>
            </a:r>
          </a:p>
          <a:p>
            <a:pPr>
              <a:lnSpc>
                <a:spcPct val="70000"/>
              </a:lnSpc>
              <a:defRPr sz="4100"/>
            </a:pPr>
            <a:r>
              <a:rPr dirty="0"/>
              <a:t>PART TIME COURSE</a:t>
            </a:r>
          </a:p>
          <a:p>
            <a:pPr>
              <a:lnSpc>
                <a:spcPct val="70000"/>
              </a:lnSpc>
              <a:defRPr sz="4100"/>
            </a:pPr>
            <a:endParaRPr dirty="0"/>
          </a:p>
          <a:p>
            <a:pPr>
              <a:lnSpc>
                <a:spcPct val="70000"/>
              </a:lnSpc>
              <a:defRPr sz="4100"/>
            </a:pPr>
            <a:r>
              <a:rPr dirty="0"/>
              <a:t>Week 1 - Course Overview &amp; Getting Started</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rPr dirty="0"/>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dirty="0"/>
          </a:p>
          <a:p>
            <a:pPr marL="0" indent="0" defTabSz="1524000">
              <a:lnSpc>
                <a:spcPct val="110000"/>
              </a:lnSpc>
              <a:spcBef>
                <a:spcPts val="500"/>
              </a:spcBef>
              <a:buClrTx/>
              <a:buSzTx/>
              <a:buFontTx/>
              <a:buNone/>
              <a:defRPr b="0"/>
            </a:pPr>
            <a:r>
              <a:rPr dirty="0"/>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9193" y="1707292"/>
            <a:ext cx="4190870"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Create a </a:t>
            </a:r>
            <a:r>
              <a:rPr lang="en-US" sz="2000" dirty="0" err="1"/>
              <a:t>Jupyter</a:t>
            </a:r>
            <a:r>
              <a:rPr lang="en-US" sz="2000" dirty="0"/>
              <a:t> notebook by running </a:t>
            </a:r>
            <a:r>
              <a:rPr lang="en-US" sz="3200" dirty="0" err="1">
                <a:latin typeface="Cordia New" panose="020B0304020202020204" pitchFamily="34" charset="-34"/>
                <a:cs typeface="Cordia New" panose="020B0304020202020204" pitchFamily="34" charset="-34"/>
              </a:rPr>
              <a:t>jupyter</a:t>
            </a:r>
            <a:r>
              <a:rPr lang="en-US" sz="3200" dirty="0">
                <a:latin typeface="Cordia New" panose="020B0304020202020204" pitchFamily="34" charset="-34"/>
                <a:cs typeface="Cordia New" panose="020B0304020202020204" pitchFamily="34" charset="-34"/>
              </a:rPr>
              <a:t> notebook</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Write a “Hello World” notebook</a:t>
            </a:r>
            <a:endParaRPr kumimoji="0" lang="en-US" sz="2000" b="1" i="0" u="none" strike="noStrike" cap="none" spc="0" normalizeH="0" baseline="0" dirty="0">
              <a:ln>
                <a:noFill/>
              </a:ln>
              <a:solidFill>
                <a:srgbClr val="000000"/>
              </a:solidFill>
              <a:effectLst/>
              <a:uFill>
                <a:solidFill>
                  <a:srgbClr val="000000"/>
                </a:solidFill>
              </a:uFill>
              <a:sym typeface="Helvetica"/>
            </a:endParaRPr>
          </a:p>
        </p:txBody>
      </p:sp>
      <p:sp>
        <p:nvSpPr>
          <p:cNvPr id="3" name="TextBox 2"/>
          <p:cNvSpPr txBox="1"/>
          <p:nvPr/>
        </p:nvSpPr>
        <p:spPr>
          <a:xfrm>
            <a:off x="493522" y="519574"/>
            <a:ext cx="288667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dirty="0"/>
              <a:t>CODE-ALONG</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2278065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p:nvPr/>
        </p:nvSpPr>
        <p:spPr>
          <a:xfrm>
            <a:off x="610669" y="417861"/>
            <a:ext cx="7093067" cy="7386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nSpc>
                <a:spcPct val="60000"/>
              </a:lnSpc>
              <a:defRPr sz="7200" cap="none" spc="0">
                <a:solidFill>
                  <a:srgbClr val="000000"/>
                </a:solidFill>
                <a:latin typeface="News706BT-BoldC"/>
                <a:ea typeface="News706BT-BoldC"/>
                <a:cs typeface="News706BT-BoldC"/>
                <a:sym typeface="News706BT-BoldC"/>
              </a:defRPr>
            </a:lvl1pPr>
          </a:lstStyle>
          <a:p>
            <a:r>
              <a:t>GA Directory</a:t>
            </a:r>
          </a:p>
        </p:txBody>
      </p:sp>
      <p:sp>
        <p:nvSpPr>
          <p:cNvPr id="83" name="Shape 83"/>
          <p:cNvSpPr/>
          <p:nvPr/>
        </p:nvSpPr>
        <p:spPr>
          <a:xfrm>
            <a:off x="609170" y="1491149"/>
            <a:ext cx="4542617" cy="21499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140000"/>
              </a:lnSpc>
              <a:spcBef>
                <a:spcPts val="1151"/>
              </a:spcBef>
              <a:defRPr sz="4000" cap="none" spc="39">
                <a:solidFill>
                  <a:srgbClr val="58585B"/>
                </a:solidFill>
                <a:latin typeface="News706BT-RomanC"/>
                <a:ea typeface="News706BT-RomanC"/>
                <a:cs typeface="News706BT-RomanC"/>
                <a:sym typeface="News706BT-RomanC"/>
              </a:defRPr>
            </a:pPr>
            <a:r>
              <a:rPr sz="1600" dirty="0"/>
              <a:t>The GA Directory is a place for students, alumni and instructors to connect.</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Find your classmates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Reach out to alumni and instructors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Hire talent based on skills and experience</a:t>
            </a:r>
          </a:p>
        </p:txBody>
      </p:sp>
      <p:sp>
        <p:nvSpPr>
          <p:cNvPr id="84" name="Shape 84"/>
          <p:cNvSpPr/>
          <p:nvPr/>
        </p:nvSpPr>
        <p:spPr>
          <a:xfrm>
            <a:off x="609170" y="3981460"/>
            <a:ext cx="2696643" cy="285586"/>
          </a:xfrm>
          <a:prstGeom prst="rect">
            <a:avLst/>
          </a:prstGeom>
          <a:ln w="12700">
            <a:miter lim="400000"/>
          </a:ln>
          <a:extLst>
            <a:ext uri="{C572A759-6A51-4108-AA02-DFA0A04FC94B}">
              <ma14:wrappingTextBoxFlag xmlns="" xmlns:ma14="http://schemas.microsoft.com/office/mac/drawingml/2011/main" val="1"/>
            </a:ext>
          </a:extLst>
        </p:spPr>
        <p:txBody>
          <a:bodyPr wrap="none" lIns="19492" tIns="19492" rIns="19492" bIns="19492" anchor="ctr">
            <a:spAutoFit/>
          </a:bodyPr>
          <a:lstStyle>
            <a:lvl1pPr marR="457200" defTabSz="457200">
              <a:lnSpc>
                <a:spcPct val="100000"/>
              </a:lnSpc>
              <a:spcBef>
                <a:spcPts val="3000"/>
              </a:spcBef>
              <a:defRPr sz="6000" b="1" u="sng" cap="none" spc="0">
                <a:solidFill>
                  <a:srgbClr val="E42124"/>
                </a:solidFill>
                <a:uFillTx/>
                <a:latin typeface="Circular Std"/>
                <a:ea typeface="Circular Std"/>
                <a:cs typeface="Circular Std"/>
                <a:sym typeface="Circular Std"/>
                <a:hlinkClick r:id="rId3"/>
              </a:defRPr>
            </a:lvl1pPr>
          </a:lstStyle>
          <a:p>
            <a:pPr>
              <a:defRPr u="none"/>
            </a:pPr>
            <a:r>
              <a:rPr sz="1600" u="sng" dirty="0">
                <a:solidFill>
                  <a:srgbClr val="FF0000"/>
                </a:solidFill>
                <a:latin typeface="+mj-lt"/>
                <a:hlinkClick r:id="rId3"/>
              </a:rPr>
              <a:t>directory.generalassemb.ly</a:t>
            </a:r>
          </a:p>
        </p:txBody>
      </p:sp>
      <p:pic>
        <p:nvPicPr>
          <p:cNvPr id="85" name="Rolodex Placeholder Image_v3.png"/>
          <p:cNvPicPr>
            <a:picLocks noChangeAspect="1"/>
          </p:cNvPicPr>
          <p:nvPr/>
        </p:nvPicPr>
        <p:blipFill>
          <a:blip r:embed="rId4">
            <a:extLst/>
          </a:blip>
          <a:stretch>
            <a:fillRect/>
          </a:stretch>
        </p:blipFill>
        <p:spPr>
          <a:xfrm>
            <a:off x="6283706" y="1298301"/>
            <a:ext cx="2840060" cy="3853992"/>
          </a:xfrm>
          <a:prstGeom prst="rect">
            <a:avLst/>
          </a:prstGeom>
          <a:ln w="12700">
            <a:miter lim="400000"/>
          </a:ln>
        </p:spPr>
      </p:pic>
    </p:spTree>
    <p:extLst>
      <p:ext uri="{BB962C8B-B14F-4D97-AF65-F5344CB8AC3E}">
        <p14:creationId xmlns:p14="http://schemas.microsoft.com/office/powerpoint/2010/main" val="30559423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Optional Reading</a:t>
            </a:r>
            <a:endParaRPr sz="1900" dirty="0"/>
          </a:p>
          <a:p>
            <a:pPr marL="557318" marR="27728" indent="-342900">
              <a:lnSpc>
                <a:spcPct val="120000"/>
              </a:lnSpc>
              <a:buSzPct val="69000"/>
              <a:buFont typeface="Arial"/>
              <a:buChar char="•"/>
              <a:defRPr sz="1800"/>
            </a:pPr>
            <a:r>
              <a:rPr sz="1800" dirty="0"/>
              <a:t>Codecademy Python course</a:t>
            </a:r>
            <a:br>
              <a:rPr lang="en-US" sz="1800" dirty="0"/>
            </a:br>
            <a:r>
              <a:rPr lang="en-AU" sz="1800" dirty="0"/>
              <a:t>An Introduction to Statistical Learning</a:t>
            </a:r>
            <a:endParaRPr sz="1800" dirty="0"/>
          </a:p>
          <a:p>
            <a:pPr marL="557318" marR="27728" lvl="1" indent="-342900">
              <a:lnSpc>
                <a:spcPct val="120000"/>
              </a:lnSpc>
              <a:buSzPct val="69000"/>
              <a:buFont typeface="Arial"/>
              <a:buChar char="•"/>
              <a:defRPr sz="1800"/>
            </a:pPr>
            <a:r>
              <a:rPr sz="1800" dirty="0"/>
              <a:t>Python for Data Analysis</a:t>
            </a:r>
          </a:p>
          <a:p>
            <a:pPr marL="557318" marR="27728" lvl="1" indent="-342900">
              <a:lnSpc>
                <a:spcPct val="120000"/>
              </a:lnSpc>
              <a:buSzPct val="69000"/>
              <a:buFont typeface="Arial"/>
              <a:buChar char="•"/>
              <a:defRPr sz="1800"/>
            </a:pPr>
            <a:r>
              <a:rPr sz="1800" dirty="0"/>
              <a:t>Learn Python the Hard Way</a:t>
            </a:r>
          </a:p>
          <a:p>
            <a:pPr marL="557318" marR="27728" lvl="1" indent="-342900">
              <a:lnSpc>
                <a:spcPct val="120000"/>
              </a:lnSpc>
              <a:buSzPct val="69000"/>
              <a:buFont typeface="Arial"/>
              <a:buChar char="•"/>
              <a:defRPr sz="1800"/>
            </a:pPr>
            <a:r>
              <a:rPr sz="1800" dirty="0"/>
              <a:t>Command Line Crash Course</a:t>
            </a:r>
          </a:p>
          <a:p>
            <a:pPr marL="557318" marR="27728" lvl="1" indent="-342900">
              <a:lnSpc>
                <a:spcPct val="120000"/>
              </a:lnSpc>
              <a:buSzPct val="69000"/>
              <a:buFont typeface="Arial"/>
              <a:buChar char="•"/>
              <a:defRPr sz="1800"/>
            </a:pPr>
            <a:r>
              <a:rPr sz="1800" dirty="0"/>
              <a:t>Khan Academy </a:t>
            </a:r>
            <a:r>
              <a:rPr lang="en-AU" sz="1800" dirty="0"/>
              <a:t>–</a:t>
            </a:r>
            <a:r>
              <a:rPr sz="1800" dirty="0"/>
              <a:t> Probability</a:t>
            </a:r>
            <a:br>
              <a:rPr lang="en-AU" sz="1800" dirty="0"/>
            </a:br>
            <a:endParaRPr sz="1800" dirty="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lstStyle/>
          <a:p>
            <a:pPr algn="l">
              <a:lnSpc>
                <a:spcPct val="120000"/>
              </a:lnSpc>
              <a:defRPr sz="2000">
                <a:solidFill>
                  <a:srgbClr val="FFFFFF"/>
                </a:solidFill>
                <a:uFillTx/>
              </a:defRPr>
            </a:pPr>
            <a:endParaRPr dirty="0"/>
          </a:p>
          <a:p>
            <a:pPr algn="l">
              <a:lnSpc>
                <a:spcPct val="120000"/>
              </a:lnSpc>
              <a:defRPr sz="2000">
                <a:solidFill>
                  <a:srgbClr val="FFFFFF"/>
                </a:solidFill>
                <a:uFillTx/>
              </a:defRPr>
            </a:pPr>
            <a:r>
              <a:rPr lang="en-GB" dirty="0"/>
              <a:t>Freelance data science consultant</a:t>
            </a:r>
            <a:r>
              <a:rPr dirty="0"/>
              <a:t>, previously</a:t>
            </a:r>
            <a:r>
              <a:rPr lang="en-GB" dirty="0"/>
              <a:t> at Google and CSIRO.</a:t>
            </a:r>
            <a:r>
              <a:rPr dirty="0"/>
              <a:t> </a:t>
            </a:r>
            <a:r>
              <a:rPr lang="en-US" dirty="0"/>
              <a:t>His username is </a:t>
            </a:r>
            <a:r>
              <a:rPr lang="en-US" dirty="0" err="1"/>
              <a:t>solresol</a:t>
            </a:r>
            <a:r>
              <a:rPr lang="en-US" dirty="0"/>
              <a:t> because there are too many Greg Bakers in this world.</a:t>
            </a:r>
            <a:endParaRPr dirty="0"/>
          </a:p>
          <a:p>
            <a:pPr algn="l">
              <a:defRPr sz="2000">
                <a:solidFill>
                  <a:srgbClr val="FFFFFF"/>
                </a:solidFill>
                <a:uFillTx/>
              </a:defRPr>
            </a:pPr>
            <a:endParaRPr dirty="0"/>
          </a:p>
          <a:p>
            <a:pPr algn="l">
              <a:defRPr sz="2000">
                <a:solidFill>
                  <a:srgbClr val="FFFFFF"/>
                </a:solidFill>
                <a:uFillTx/>
              </a:defRPr>
            </a:pPr>
            <a:endParaRPr dirty="0"/>
          </a:p>
          <a:p>
            <a:pPr algn="l">
              <a:buSzPct val="125000"/>
              <a:buChar char="•"/>
              <a:defRPr sz="2000">
                <a:solidFill>
                  <a:srgbClr val="FFFFFF"/>
                </a:solidFill>
                <a:uFillTx/>
              </a:defRPr>
            </a:pPr>
            <a:endParaRPr dirty="0"/>
          </a:p>
          <a:p>
            <a:pPr algn="l">
              <a:defRPr sz="2000">
                <a:solidFill>
                  <a:srgbClr val="FFFFFF"/>
                </a:solidFill>
                <a:uFillTx/>
              </a:defRPr>
            </a:pPr>
            <a:endParaRPr dirty="0"/>
          </a:p>
          <a:p>
            <a:pPr algn="l">
              <a:defRPr sz="2000">
                <a:solidFill>
                  <a:srgbClr val="FFFFFF"/>
                </a:solidFill>
                <a:uFillTx/>
              </a:defRPr>
            </a:pPr>
            <a:endParaRPr dirty="0"/>
          </a:p>
          <a:p>
            <a:pPr algn="l">
              <a:defRPr sz="2000">
                <a:solidFill>
                  <a:srgbClr val="FFFFFF"/>
                </a:solidFill>
                <a:uFillTx/>
              </a:defRPr>
            </a:pPr>
            <a:endParaRPr dirty="0"/>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r>
              <a:rPr lang="en-US" dirty="0"/>
              <a:t>Growth hacker at </a:t>
            </a:r>
            <a:r>
              <a:rPr lang="en-US" dirty="0" err="1"/>
              <a:t>Atlassian</a:t>
            </a:r>
            <a:r>
              <a:rPr lang="en-US" dirty="0"/>
              <a:t>. </a:t>
            </a:r>
            <a:r>
              <a:rPr dirty="0"/>
              <a:t>Previously did</a:t>
            </a:r>
            <a:r>
              <a:rPr lang="en-US" dirty="0"/>
              <a:t> Data Science #5 at General Assembly. </a:t>
            </a:r>
            <a:endParaRPr dirty="0"/>
          </a:p>
        </p:txBody>
      </p:sp>
      <p:sp>
        <p:nvSpPr>
          <p:cNvPr id="162" name="Shape 162"/>
          <p:cNvSpPr/>
          <p:nvPr/>
        </p:nvSpPr>
        <p:spPr>
          <a:xfrm>
            <a:off x="2219318" y="330310"/>
            <a:ext cx="4918814" cy="578523"/>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US" dirty="0"/>
              <a:t>AMANDA PARKER</a:t>
            </a:r>
            <a:r>
              <a:rPr dirty="0"/>
              <a:t> - TA</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342900" indent="-342900" defTabSz="1524000">
              <a:lnSpc>
                <a:spcPct val="110000"/>
              </a:lnSpc>
              <a:spcBef>
                <a:spcPts val="500"/>
              </a:spcBef>
              <a:buClrTx/>
              <a:buSzPct val="86000"/>
              <a:defRPr b="0"/>
            </a:pPr>
            <a:r>
              <a:rPr dirty="0"/>
              <a:t>Guest Speaker (</a:t>
            </a:r>
            <a:r>
              <a:rPr lang="en-US" dirty="0"/>
              <a:t>very occasionally</a:t>
            </a:r>
            <a:r>
              <a:rPr dirty="0"/>
              <a:t>)</a:t>
            </a:r>
            <a:endParaRPr lang="en-US" dirty="0"/>
          </a:p>
          <a:p>
            <a:pPr marL="342900" indent="-342900" defTabSz="1524000">
              <a:lnSpc>
                <a:spcPct val="110000"/>
              </a:lnSpc>
              <a:spcBef>
                <a:spcPts val="500"/>
              </a:spcBef>
              <a:buClrTx/>
              <a:buSzPct val="86000"/>
              <a:defRPr b="0"/>
            </a:pPr>
            <a:r>
              <a:rPr lang="en-US" dirty="0"/>
              <a:t>Random question time, discussion of homework</a:t>
            </a:r>
            <a:endParaRPr dirty="0"/>
          </a:p>
          <a:p>
            <a:pPr marL="342900" indent="-342900" defTabSz="1524000">
              <a:lnSpc>
                <a:spcPct val="110000"/>
              </a:lnSpc>
              <a:spcBef>
                <a:spcPts val="500"/>
              </a:spcBef>
              <a:buClrTx/>
              <a:buSzPct val="86000"/>
              <a:defRPr b="0"/>
            </a:pPr>
            <a:r>
              <a:rPr dirty="0"/>
              <a:t>Overview of lesson objectives</a:t>
            </a:r>
          </a:p>
          <a:p>
            <a:pPr marL="342900" indent="-342900" defTabSz="1524000">
              <a:lnSpc>
                <a:spcPct val="110000"/>
              </a:lnSpc>
              <a:spcBef>
                <a:spcPts val="500"/>
              </a:spcBef>
              <a:buClrTx/>
              <a:buSzPct val="86000"/>
              <a:defRPr b="0"/>
            </a:pPr>
            <a:r>
              <a:rPr dirty="0"/>
              <a:t>Motivating Problem</a:t>
            </a:r>
          </a:p>
          <a:p>
            <a:pPr marL="342900" indent="-342900" defTabSz="1524000">
              <a:lnSpc>
                <a:spcPct val="110000"/>
              </a:lnSpc>
              <a:spcBef>
                <a:spcPts val="500"/>
              </a:spcBef>
              <a:buClrTx/>
              <a:buSzPct val="86000"/>
              <a:defRPr b="0"/>
            </a:pPr>
            <a:r>
              <a:rPr lang="en-US" dirty="0"/>
              <a:t>Greg talks and displays </a:t>
            </a:r>
            <a:r>
              <a:rPr lang="en-US" dirty="0" err="1"/>
              <a:t>Powerpoint</a:t>
            </a:r>
            <a:r>
              <a:rPr lang="en-US" dirty="0"/>
              <a:t> slides</a:t>
            </a:r>
          </a:p>
          <a:p>
            <a:pPr marL="342900" indent="-342900" defTabSz="1524000">
              <a:lnSpc>
                <a:spcPct val="110000"/>
              </a:lnSpc>
              <a:spcBef>
                <a:spcPts val="500"/>
              </a:spcBef>
              <a:buClrTx/>
              <a:buSzPct val="86000"/>
              <a:defRPr b="0"/>
            </a:pPr>
            <a:r>
              <a:rPr lang="en-US" dirty="0"/>
              <a:t>Code-along exercise: we all code something at the same time</a:t>
            </a:r>
          </a:p>
          <a:p>
            <a:pPr marL="342900" indent="-342900" defTabSz="1524000">
              <a:lnSpc>
                <a:spcPct val="110000"/>
              </a:lnSpc>
              <a:spcBef>
                <a:spcPts val="500"/>
              </a:spcBef>
              <a:buClrTx/>
              <a:buSzPct val="86000"/>
              <a:defRPr b="0"/>
            </a:pPr>
            <a:r>
              <a:rPr dirty="0"/>
              <a:t>Code Exercises</a:t>
            </a:r>
            <a:r>
              <a:rPr lang="en-US" dirty="0"/>
              <a:t>: Amanda and Greg wander around looking over your shoulder as you do some hands-on exercises</a:t>
            </a:r>
          </a:p>
          <a:p>
            <a:pPr marL="342900" indent="-342900" defTabSz="1524000">
              <a:lnSpc>
                <a:spcPct val="110000"/>
              </a:lnSpc>
              <a:spcBef>
                <a:spcPts val="500"/>
              </a:spcBef>
              <a:buClrTx/>
              <a:buSzPct val="86000"/>
              <a:defRPr b="0"/>
            </a:pPr>
            <a:endParaRPr lang="en-US" dirty="0"/>
          </a:p>
          <a:p>
            <a:pPr marL="927101" lvl="5" indent="-342900" defTabSz="1524000">
              <a:lnSpc>
                <a:spcPct val="110000"/>
              </a:lnSpc>
              <a:spcBef>
                <a:spcPts val="500"/>
              </a:spcBef>
              <a:buSzPct val="86000"/>
              <a:defRPr b="0"/>
            </a:pPr>
            <a:r>
              <a:rPr lang="en-US" sz="1800" i="1" dirty="0">
                <a:solidFill>
                  <a:schemeClr val="bg1"/>
                </a:solidFill>
              </a:rPr>
              <a:t>Today won’t be a typical class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2747</TotalTime>
  <Words>526</Words>
  <Application>Microsoft Office PowerPoint</Application>
  <PresentationFormat>Custom</PresentationFormat>
  <Paragraphs>116</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Circular Std</vt:lpstr>
      <vt:lpstr>Cordia New</vt:lpstr>
      <vt:lpstr>Futura</vt:lpstr>
      <vt:lpstr>Gill Sans</vt:lpstr>
      <vt:lpstr>Helvetica</vt:lpstr>
      <vt:lpstr>Lucida Grande</vt:lpstr>
      <vt:lpstr>News706BT-BoldC</vt:lpstr>
      <vt:lpstr>News706BT-RomanC</vt:lpstr>
      <vt:lpstr>Rockwell</vt:lpstr>
      <vt:lpstr>Trebuchet MS</vt:lpstr>
      <vt:lpstr>White</vt:lpstr>
      <vt:lpstr>DATA SCIENCE PART TIME COURSE  Week 1 - Course Overview &amp; Getting Started</vt:lpstr>
      <vt:lpstr>AGENDA</vt:lpstr>
      <vt:lpstr>PowerPoint Presentation</vt:lpstr>
      <vt:lpstr>PowerPoint Presentation</vt:lpstr>
      <vt:lpstr>PowerPoint Presentation</vt:lpstr>
      <vt:lpstr>CONTENT PHILOSOPHY</vt:lpstr>
      <vt:lpstr>CONTENT PHILOSOPHY</vt:lpstr>
      <vt:lpstr>TYPICAL CLASS</vt:lpstr>
      <vt:lpstr>LOGISTICS</vt:lpstr>
      <vt:lpstr>Etiquette</vt:lpstr>
      <vt:lpstr>COURSE PROJECT</vt:lpstr>
      <vt:lpstr>Software Setup  Prework Software Installations Anaconda Python 2.7 Slack (and account setup - WITH PHOTO!)  </vt:lpstr>
      <vt:lpstr>PowerPoint Presentation</vt:lpstr>
      <vt:lpstr>PowerPoint Presentation</vt:lpstr>
      <vt:lpstr>PowerPoint Presentation</vt:lpstr>
      <vt:lpstr>Optional Reading Codecademy Python course An Introduction to Statistical Learning Python for Data Analysis Learn Python the Hard Way Command Line Crash Course Khan Academy – Probability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lastModifiedBy>Greg Baker</cp:lastModifiedBy>
  <cp:revision>8</cp:revision>
  <dcterms:modified xsi:type="dcterms:W3CDTF">2017-02-06T05:00:21Z</dcterms:modified>
</cp:coreProperties>
</file>